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6"/>
  </p:notesMasterIdLst>
  <p:handoutMasterIdLst>
    <p:handoutMasterId r:id="rId17"/>
  </p:handoutMasterIdLst>
  <p:sldIdLst>
    <p:sldId id="275" r:id="rId2"/>
    <p:sldId id="257" r:id="rId3"/>
    <p:sldId id="265" r:id="rId4"/>
    <p:sldId id="277" r:id="rId5"/>
    <p:sldId id="278" r:id="rId6"/>
    <p:sldId id="266" r:id="rId7"/>
    <p:sldId id="272" r:id="rId8"/>
    <p:sldId id="274" r:id="rId9"/>
    <p:sldId id="279" r:id="rId10"/>
    <p:sldId id="280" r:id="rId11"/>
    <p:sldId id="281" r:id="rId12"/>
    <p:sldId id="282" r:id="rId13"/>
    <p:sldId id="283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82" d="100"/>
          <a:sy n="82" d="100"/>
        </p:scale>
        <p:origin x="14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4/3/2025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4/3/2025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4/3/2025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4/3/2025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4/3/2025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4/3/2025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15024"/>
            <a:ext cx="8674100" cy="488097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5" r:id="rId4"/>
    <p:sldLayoutId id="2147483683" r:id="rId5"/>
    <p:sldLayoutId id="2147483679" r:id="rId6"/>
    <p:sldLayoutId id="2147483680" r:id="rId7"/>
    <p:sldLayoutId id="2147483681" r:id="rId8"/>
    <p:sldLayoutId id="2147483682" r:id="rId9"/>
    <p:sldLayoutId id="21474836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4F09-73C8-3842-3961-82B4C6A60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III.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1D19-6714-F43C-A531-C5829F427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85798"/>
            <a:ext cx="4833257" cy="538632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PointNetGuidedSampling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Cập nhật X_guide:</a:t>
            </a:r>
            <a:r>
              <a:rPr lang="vi-VN" sz="1400" b="0" i="0" dirty="0">
                <a:effectLst/>
                <a:latin typeface="+mn-lt"/>
              </a:rPr>
              <a:t> Nếu đường đi hiện tại (C_curr) tốt hơn </a:t>
            </a:r>
            <a:r>
              <a:rPr lang="vi-VN" sz="1400" b="0" i="1" dirty="0">
                <a:effectLst/>
                <a:latin typeface="+mn-lt"/>
              </a:rPr>
              <a:t>đáng kể</a:t>
            </a:r>
            <a:r>
              <a:rPr lang="vi-VN" sz="1400" b="0" i="0" dirty="0">
                <a:effectLst/>
                <a:latin typeface="+mn-lt"/>
              </a:rPr>
              <a:t> so với lần cập nhật trước (C_curr &lt; </a:t>
            </a:r>
            <a:r>
              <a:rPr lang="el-GR" sz="1400" b="0" i="0" dirty="0">
                <a:effectLst/>
                <a:latin typeface="+mn-lt"/>
              </a:rPr>
              <a:t>α * </a:t>
            </a:r>
            <a:r>
              <a:rPr lang="vi-VN" sz="1400" b="0" i="0" dirty="0">
                <a:effectLst/>
                <a:latin typeface="+mn-lt"/>
              </a:rPr>
              <a:t>C_update), thì gọi lại mạng nơ-ron (PointNetGuide) để có tập X_guide mới</a:t>
            </a:r>
            <a:r>
              <a:rPr lang="en-US" sz="1400" b="0" i="0" dirty="0">
                <a:effectLst/>
                <a:latin typeface="+mn-lt"/>
              </a:rPr>
              <a:t>. </a:t>
            </a:r>
            <a:r>
              <a:rPr lang="vi-VN" sz="1400" b="0" i="0" dirty="0">
                <a:effectLst/>
                <a:latin typeface="+mn-lt"/>
              </a:rPr>
              <a:t>Cập nhật C_update = C_curr.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Tỷ lệ </a:t>
            </a:r>
            <a:r>
              <a:rPr lang="el-GR" sz="1400" b="1" i="0" dirty="0">
                <a:effectLst/>
                <a:latin typeface="+mn-lt"/>
              </a:rPr>
              <a:t>α (</a:t>
            </a:r>
            <a:r>
              <a:rPr lang="vi-VN" sz="1400" b="1" i="0" dirty="0">
                <a:effectLst/>
                <a:latin typeface="+mn-lt"/>
              </a:rPr>
              <a:t>alpha):</a:t>
            </a:r>
            <a:r>
              <a:rPr lang="vi-VN" sz="1400" b="0" i="0" dirty="0">
                <a:effectLst/>
                <a:latin typeface="+mn-lt"/>
              </a:rPr>
              <a:t> Là một ngưỡng kiểm soát tần suất gọi AI, tránh gọi quá thường xuyên gây tốn kém.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Mixed Strategy (Chiến lược hỗn hợp):</a:t>
            </a:r>
            <a:r>
              <a:rPr lang="vi-VN" sz="1400" b="0" i="0" dirty="0">
                <a:effectLst/>
                <a:latin typeface="+mn-lt"/>
              </a:rPr>
              <a:t> Khi lấy mẫu x_rand: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sz="1400" b="0" i="0" dirty="0">
                <a:effectLst/>
                <a:latin typeface="+mn-lt"/>
              </a:rPr>
              <a:t>50% cơ hội: Lấy mẫu dùng chiến lược của IRRT* (InformedSampling - tức là lấy mẫu ngẫu nhiên bên trong ellipsoid). Điều này đảm bảo thuật toán vẫn khám phá đủ rộng và giữ được tính tối ưu tiệm cận của IRRT*.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sz="1400" b="0" i="0" dirty="0">
                <a:effectLst/>
                <a:latin typeface="+mn-lt"/>
              </a:rPr>
              <a:t>50% cơ hội: Lấy mẫu ngẫu nhiên từ tập X_guide (các điểm mà AI nghĩ là tốt). Điều này giúp tập trung tìm kiếm vào các vùng hứa hẹn, tăng tốc độ hội tụ.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Đảm bảo lý thuyết:</a:t>
            </a:r>
            <a:r>
              <a:rPr lang="vi-VN" sz="1400" b="0" i="0" dirty="0">
                <a:effectLst/>
                <a:latin typeface="+mn-lt"/>
              </a:rPr>
              <a:t> Vì luôn có xác suất &gt; 0 để lấy mẫu theo kiểu IRRT*, NIRRT* kế thừa các đặc tính tốt của IRRT* (đầy đủ xác suất, tối ưu tiệm cận).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2A05611-4F41-58A1-A5FB-959609215E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26" y="1600201"/>
            <a:ext cx="4399520" cy="365759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73D52-0A5A-0521-410E-4414293E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35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54121-6211-1C9B-C0AB-8D491200D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DE60A-A4F4-602A-A316-34C5F89D4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III.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E6E94-E16F-8131-AC37-460B17050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240972"/>
            <a:ext cx="5626359" cy="496388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D. Point-based Network Guidance</a:t>
            </a:r>
          </a:p>
          <a:p>
            <a:pPr>
              <a:lnSpc>
                <a:spcPts val="1500"/>
              </a:lnSpc>
              <a:spcAft>
                <a:spcPts val="225"/>
              </a:spcAft>
            </a:pPr>
            <a:r>
              <a:rPr lang="vi-VN" sz="1400" b="1" i="0" dirty="0">
                <a:effectLst/>
                <a:latin typeface="+mn-lt"/>
              </a:rPr>
              <a:t>Khởi tạo:</a:t>
            </a:r>
            <a:r>
              <a:rPr lang="vi-VN" sz="1400" b="0" i="0" dirty="0">
                <a:effectLst/>
                <a:latin typeface="+mn-lt"/>
              </a:rPr>
              <a:t> Đặt điểm start/goal cho Neural Connect, khởi</a:t>
            </a:r>
            <a:r>
              <a:rPr lang="en-US" sz="1400" dirty="0">
                <a:latin typeface="+mn-lt"/>
              </a:rPr>
              <a:t> </a:t>
            </a:r>
            <a:r>
              <a:rPr lang="vi-VN" sz="1400" b="0" i="0" dirty="0">
                <a:effectLst/>
                <a:latin typeface="+mn-lt"/>
              </a:rPr>
              <a:t> tạo X_guide rỗng.</a:t>
            </a:r>
          </a:p>
          <a:p>
            <a:pPr>
              <a:lnSpc>
                <a:spcPts val="1500"/>
              </a:lnSpc>
              <a:spcAft>
                <a:spcPts val="225"/>
              </a:spcAft>
            </a:pPr>
            <a:r>
              <a:rPr lang="vi-VN" sz="1400" b="1" i="0" dirty="0">
                <a:effectLst/>
                <a:latin typeface="+mn-lt"/>
              </a:rPr>
              <a:t>Neural Focus &amp; Tạo Input:</a:t>
            </a:r>
            <a:endParaRPr lang="vi-VN" sz="1400" b="0" i="0" dirty="0">
              <a:effectLst/>
              <a:latin typeface="+mn-lt"/>
            </a:endParaRPr>
          </a:p>
          <a:p>
            <a:pPr lvl="1">
              <a:lnSpc>
                <a:spcPts val="1500"/>
              </a:lnSpc>
              <a:spcAft>
                <a:spcPts val="225"/>
              </a:spcAft>
            </a:pPr>
            <a:r>
              <a:rPr lang="vi-VN" sz="1400" b="0" i="0" dirty="0">
                <a:effectLst/>
                <a:latin typeface="+mn-lt"/>
              </a:rPr>
              <a:t>Nếu đã có giải pháp (c_curr &lt; ∞), chỉ lấy mẫu điểm (X_input) từ vùng giao của ellipsoid (X_focus) và không gian trống (X_free).</a:t>
            </a:r>
          </a:p>
          <a:p>
            <a:pPr lvl="1">
              <a:lnSpc>
                <a:spcPts val="1500"/>
              </a:lnSpc>
              <a:spcAft>
                <a:spcPts val="225"/>
              </a:spcAft>
            </a:pPr>
            <a:r>
              <a:rPr lang="vi-VN" sz="1400" b="0" i="0" dirty="0">
                <a:effectLst/>
                <a:latin typeface="+mn-lt"/>
              </a:rPr>
              <a:t>Nếu chưa có giải pháp, lấy mẫu điểm từ toàn bộ không gian trống.</a:t>
            </a:r>
          </a:p>
          <a:p>
            <a:pPr>
              <a:lnSpc>
                <a:spcPts val="1500"/>
              </a:lnSpc>
              <a:spcAft>
                <a:spcPts val="225"/>
              </a:spcAft>
            </a:pPr>
            <a:r>
              <a:rPr lang="vi-VN" sz="1400" b="1" i="0" dirty="0">
                <a:effectLst/>
                <a:latin typeface="+mn-lt"/>
              </a:rPr>
              <a:t>Vòng lặp Neural Connect (tối đa n_guide lần):</a:t>
            </a:r>
            <a:endParaRPr lang="vi-VN" sz="1400" b="0" i="0" dirty="0">
              <a:effectLst/>
              <a:latin typeface="+mn-lt"/>
            </a:endParaRPr>
          </a:p>
          <a:p>
            <a:pPr lvl="1">
              <a:lnSpc>
                <a:spcPts val="1500"/>
              </a:lnSpc>
              <a:spcAft>
                <a:spcPts val="225"/>
              </a:spcAft>
            </a:pPr>
            <a:r>
              <a:rPr lang="vi-VN" sz="1400" b="1" i="0" dirty="0">
                <a:effectLst/>
                <a:latin typeface="+mn-lt"/>
              </a:rPr>
              <a:t>Chuẩn bị Input cho Mạng:</a:t>
            </a:r>
            <a:r>
              <a:rPr lang="vi-VN" sz="1400" b="0" i="0" dirty="0">
                <a:effectLst/>
                <a:latin typeface="+mn-lt"/>
              </a:rPr>
              <a:t> 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ADD One heat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vi-VN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ts val="1500"/>
              </a:lnSpc>
              <a:spcAft>
                <a:spcPts val="225"/>
              </a:spcAft>
            </a:pPr>
            <a:r>
              <a:rPr lang="vi-VN" sz="1400" b="1" i="0" dirty="0">
                <a:effectLst/>
                <a:latin typeface="+mn-lt"/>
              </a:rPr>
              <a:t>Gọi PointNet++:</a:t>
            </a:r>
            <a:r>
              <a:rPr lang="vi-VN" sz="1400" b="0" i="0" dirty="0">
                <a:effectLst/>
                <a:latin typeface="+mn-lt"/>
              </a:rPr>
              <a:t> Đưa X_input vào mạng, lấy các điểm dự đoán là guidance và thêm vào X_guide.</a:t>
            </a:r>
          </a:p>
          <a:p>
            <a:pPr lvl="1">
              <a:lnSpc>
                <a:spcPts val="1500"/>
              </a:lnSpc>
              <a:spcAft>
                <a:spcPts val="225"/>
              </a:spcAft>
            </a:pPr>
            <a:r>
              <a:rPr lang="vi-VN" sz="1400" b="1" i="0" dirty="0">
                <a:effectLst/>
                <a:latin typeface="+mn-lt"/>
              </a:rPr>
              <a:t>Kiểm tra Kết nối (BFS xuôi</a:t>
            </a:r>
            <a:r>
              <a:rPr lang="en-US" sz="1400" b="1" dirty="0">
                <a:latin typeface="+mn-lt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ngược</a:t>
            </a:r>
            <a:r>
              <a:rPr lang="vi-VN" sz="1400" b="1" i="0" dirty="0">
                <a:effectLst/>
                <a:latin typeface="+mn-lt"/>
              </a:rPr>
              <a:t>):</a:t>
            </a:r>
            <a:r>
              <a:rPr lang="vi-VN" sz="1400" b="0" i="0" dirty="0">
                <a:effectLst/>
                <a:latin typeface="+mn-lt"/>
              </a:rPr>
              <a:t> Chạy BFS trong X_guide từ x_start^i đến x_goal^i.</a:t>
            </a:r>
          </a:p>
          <a:p>
            <a:pPr lvl="2">
              <a:lnSpc>
                <a:spcPts val="1500"/>
              </a:lnSpc>
              <a:spcAft>
                <a:spcPts val="225"/>
              </a:spcAft>
            </a:pPr>
            <a:r>
              <a:rPr lang="vi-VN" sz="1400" b="0" i="0" dirty="0">
                <a:effectLst/>
                <a:latin typeface="+mn-lt"/>
              </a:rPr>
              <a:t>Nếu kết nối -&gt; </a:t>
            </a:r>
            <a:r>
              <a:rPr lang="vi-VN" sz="1400" b="1" i="0" dirty="0">
                <a:effectLst/>
                <a:latin typeface="+mn-lt"/>
              </a:rPr>
              <a:t>Xong!</a:t>
            </a:r>
            <a:r>
              <a:rPr lang="vi-VN" sz="1400" b="0" i="0" dirty="0">
                <a:effectLst/>
                <a:latin typeface="+mn-lt"/>
              </a:rPr>
              <a:t> Trả về X_guide.</a:t>
            </a:r>
          </a:p>
          <a:p>
            <a:pPr lvl="2">
              <a:lnSpc>
                <a:spcPts val="1500"/>
              </a:lnSpc>
              <a:spcAft>
                <a:spcPts val="225"/>
              </a:spcAft>
            </a:pPr>
            <a:r>
              <a:rPr lang="vi-VN" sz="1400" b="0" i="0" dirty="0">
                <a:effectLst/>
                <a:latin typeface="+mn-lt"/>
              </a:rPr>
              <a:t>Nếu không, lấy điểm biên x_start^{i+1}.</a:t>
            </a:r>
          </a:p>
          <a:p>
            <a:pPr lvl="1">
              <a:lnSpc>
                <a:spcPts val="1500"/>
              </a:lnSpc>
              <a:spcAft>
                <a:spcPts val="225"/>
              </a:spcAft>
            </a:pPr>
            <a:r>
              <a:rPr lang="vi-VN" sz="1400" b="0" i="0" dirty="0">
                <a:effectLst/>
                <a:latin typeface="+mn-lt"/>
              </a:rPr>
              <a:t>(Cập nhật x_start^i và x_goal^i cho vòng lặp tiếp theo).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7D6DE-F8DA-D06A-F14F-3F9210CB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Content Placeholder 8" descr="A paper with text on it&#10;&#10;AI-generated content may be incorrect.">
            <a:extLst>
              <a:ext uri="{FF2B5EF4-FFF2-40B4-BE49-F238E27FC236}">
                <a16:creationId xmlns:a16="http://schemas.microsoft.com/office/drawing/2014/main" id="{777E1BE1-F231-B7DB-A891-E402A8E942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35" y="1853520"/>
            <a:ext cx="3585065" cy="4351338"/>
          </a:xfrm>
        </p:spPr>
      </p:pic>
    </p:spTree>
    <p:extLst>
      <p:ext uri="{BB962C8B-B14F-4D97-AF65-F5344CB8AC3E}">
        <p14:creationId xmlns:p14="http://schemas.microsoft.com/office/powerpoint/2010/main" val="2341690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A36247-D4A7-7CEA-445A-8688712B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87B5DA-EB4B-FDD1-B9DF-34A35E04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III. Method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3AB48A4-7D69-D72D-46FC-3E3085733B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Neural Focus - Informed Subnet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Poinet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</a:p>
          <a:p>
            <a:pPr lvl="1">
              <a:lnSpc>
                <a:spcPct val="100000"/>
              </a:lnSpc>
            </a:pPr>
            <a:r>
              <a:rPr lang="vi-VN" sz="1600" b="0" i="0" dirty="0">
                <a:effectLst/>
                <a:latin typeface="+mn-lt"/>
              </a:rPr>
              <a:t>PointNet++ nhận X_input (tập N điểm, mỗi điểm có tọa độ chuẩn hóa + one-hot vector).</a:t>
            </a:r>
          </a:p>
          <a:p>
            <a:pPr lvl="1">
              <a:lnSpc>
                <a:spcPct val="100000"/>
              </a:lnSpc>
            </a:pPr>
            <a:r>
              <a:rPr lang="vi-VN" sz="1600" b="0" i="0" dirty="0">
                <a:effectLst/>
                <a:latin typeface="+mn-lt"/>
              </a:rPr>
              <a:t>Nó xử lý cấu trúc không gian của đám mây điểm và mối quan hệ giữa các điểm.</a:t>
            </a:r>
          </a:p>
          <a:p>
            <a:pPr lvl="1">
              <a:lnSpc>
                <a:spcPct val="100000"/>
              </a:lnSpc>
            </a:pPr>
            <a:r>
              <a:rPr lang="vi-VN" sz="1600" b="0" i="0" dirty="0">
                <a:effectLst/>
                <a:latin typeface="+mn-lt"/>
              </a:rPr>
              <a:t>Đầu ra là N xác suất p1, ..., pN, mỗi pi ứng với điểm xi. pi thể hiện "niềm tin" của mạng rằng điểm xi nằm trên hoặc gần đường đi tối ưu.</a:t>
            </a:r>
          </a:p>
          <a:p>
            <a:pPr lvl="1">
              <a:lnSpc>
                <a:spcPct val="100000"/>
              </a:lnSpc>
            </a:pPr>
            <a:r>
              <a:rPr lang="vi-VN" sz="1600" b="1" i="0" dirty="0">
                <a:effectLst/>
                <a:latin typeface="+mn-lt"/>
              </a:rPr>
              <a:t>X_guide:</a:t>
            </a:r>
            <a:r>
              <a:rPr lang="vi-VN" sz="1600" b="0" i="0" dirty="0">
                <a:effectLst/>
                <a:latin typeface="+mn-lt"/>
              </a:rPr>
              <a:t> Tập hợp các điểm xi có xác suất pi &gt; 0.5. Đây là những điểm được AI "đề cử" để dẫn đường cho việc lấy mẫu của RRT*.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6D512-1B2E-F5C0-202F-6E3CE1D9D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15" y="2010813"/>
            <a:ext cx="584916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9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B36A5D-7F3E-8EE1-06DE-D609FB43D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IV. Experiments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31393A1-A254-6DDE-2254-35AF6FBFDE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5354" y="1836272"/>
            <a:ext cx="3886200" cy="402474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BF39953-D174-67F7-7CAB-4C2B20F500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62087" y="2396108"/>
            <a:ext cx="4226559" cy="2460531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E7B88-CC5E-6790-CE12-285AE6DE2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41EB03-01B9-C4BD-05AE-B81A103D76BC}"/>
              </a:ext>
            </a:extLst>
          </p:cNvPr>
          <p:cNvSpPr/>
          <p:nvPr/>
        </p:nvSpPr>
        <p:spPr>
          <a:xfrm>
            <a:off x="1418253" y="1380931"/>
            <a:ext cx="2024742" cy="4517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2D Environment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D1D683-C0F0-5D3C-8DEE-F3C03CAAE1DF}"/>
              </a:ext>
            </a:extLst>
          </p:cNvPr>
          <p:cNvSpPr/>
          <p:nvPr/>
        </p:nvSpPr>
        <p:spPr>
          <a:xfrm>
            <a:off x="5766318" y="1944369"/>
            <a:ext cx="1940768" cy="4517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 Environment </a:t>
            </a:r>
          </a:p>
        </p:txBody>
      </p:sp>
    </p:spTree>
    <p:extLst>
      <p:ext uri="{BB962C8B-B14F-4D97-AF65-F5344CB8AC3E}">
        <p14:creationId xmlns:p14="http://schemas.microsoft.com/office/powerpoint/2010/main" val="754804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254392" y="2478614"/>
            <a:ext cx="7779266" cy="15905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Neural Informed RRT*: Learning-based Path Planning with Point Cloud State Representations under Admissible Ellipsoidal Constraints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1940768" y="4069141"/>
            <a:ext cx="5579706" cy="848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Nguyễn Nhật Minh – 20225043</a:t>
            </a:r>
          </a:p>
          <a:p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Ngô Trí </a:t>
            </a:r>
            <a:r>
              <a:rPr lang="en-US" sz="2400" b="0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 -  20220015</a:t>
            </a:r>
          </a:p>
          <a:p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Related work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81FFB-27B6-EB94-20F5-80A4FC04B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4D061-C187-04B2-6DD2-EE18E3B1E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B2943-99B2-E051-5B63-E8BAC0E83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I.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0CA8C-3FA5-8BEB-4BDB-8B394F9A8C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>
              <a:spcAft>
                <a:spcPts val="1200"/>
              </a:spcAft>
              <a:buNone/>
            </a:pPr>
            <a:r>
              <a:rPr lang="vi-VN" sz="1800" b="0" i="0" dirty="0">
                <a:effectLst/>
                <a:latin typeface="+mn-lt"/>
              </a:rPr>
              <a:t>Bài toán lập kế hoạch hiệu quả cần thoả mãn: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  <a:latin typeface="+mn-lt"/>
              </a:rPr>
              <a:t>tính đầy đủ và tối ưu: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  <a:latin typeface="+mn-lt"/>
              </a:rPr>
              <a:t>đảm bảo tìm ra giải pháp tối ưu nếu tồn tại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  <a:latin typeface="+mn-lt"/>
              </a:rPr>
              <a:t>đảm bảo đạt được giải pháp tối ưu với thời gian chạy đủ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  <a:latin typeface="+mn-lt"/>
              </a:rPr>
              <a:t>hiệu quả trong hội tụ tối ưu: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  <a:latin typeface="+mn-lt"/>
              </a:rPr>
              <a:t>cần nhanh chóng đạt đc tới gần mức tối ưu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  <a:latin typeface="+mn-lt"/>
              </a:rPr>
              <a:t>linh hoạt, có thể mở rộng: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  <a:latin typeface="+mn-lt"/>
              </a:rPr>
              <a:t>có thể tổng quát hoá trên các môi trg khác nhau, với các robot khác nhau</a:t>
            </a:r>
          </a:p>
          <a:p>
            <a:pPr marL="0" indent="0">
              <a:buNone/>
            </a:pPr>
            <a:endParaRPr lang="en-US" dirty="0"/>
          </a:p>
          <a:p>
            <a:r>
              <a:rPr lang="vi-VN" sz="1800" dirty="0">
                <a:latin typeface="+mn-lt"/>
                <a:sym typeface="Wingdings" panose="05000000000000000000" pitchFamily="2" charset="2"/>
              </a:rPr>
              <a:t>Mục tiêu là kết hợp những ưu điểm của các phương pháp lập kế hoạch dựa trên lấy mẫu (sampling-based) tối ưu như RRT* và Informed RRT* (IRRT*) với sức mạnh của học sâu (deep learning) để tăng tốc độ hội tụ đến đường đi tối ưu, đặc biệt là trong các môi trường phức tạp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216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8FD3E-A214-76DA-E0E4-13C79EB05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EA2C9-A56C-8C84-D2BC-EC3418EE1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ED3C5F-C0C7-9D6F-409F-CDFF2A0F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I. 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DCB90-F62D-D9E3-75F2-04443D4B5D8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l">
              <a:spcAft>
                <a:spcPts val="1200"/>
              </a:spcAft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Các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1200"/>
              </a:spcAft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Aft>
                <a:spcPts val="1200"/>
              </a:spcAft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3346D1-9F22-3D13-CDB0-731C81E3E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552209"/>
              </p:ext>
            </p:extLst>
          </p:nvPr>
        </p:nvGraphicFramePr>
        <p:xfrm>
          <a:off x="354566" y="1272960"/>
          <a:ext cx="8570217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739">
                  <a:extLst>
                    <a:ext uri="{9D8B030D-6E8A-4147-A177-3AD203B41FA5}">
                      <a16:colId xmlns:a16="http://schemas.microsoft.com/office/drawing/2014/main" val="2760981407"/>
                    </a:ext>
                  </a:extLst>
                </a:gridCol>
                <a:gridCol w="2856739">
                  <a:extLst>
                    <a:ext uri="{9D8B030D-6E8A-4147-A177-3AD203B41FA5}">
                      <a16:colId xmlns:a16="http://schemas.microsoft.com/office/drawing/2014/main" val="843012612"/>
                    </a:ext>
                  </a:extLst>
                </a:gridCol>
                <a:gridCol w="2856739">
                  <a:extLst>
                    <a:ext uri="{9D8B030D-6E8A-4147-A177-3AD203B41FA5}">
                      <a16:colId xmlns:a16="http://schemas.microsoft.com/office/drawing/2014/main" val="2681581484"/>
                    </a:ext>
                  </a:extLst>
                </a:gridCol>
              </a:tblGrid>
              <a:tr h="291498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Ưu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điểm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Hạn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chế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834216"/>
                  </a:ext>
                </a:extLst>
              </a:tr>
              <a:tr h="495546">
                <a:tc>
                  <a:txBody>
                    <a:bodyPr/>
                    <a:lstStyle/>
                    <a:p>
                      <a:r>
                        <a:rPr lang="vi-VN" sz="1400" b="1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RRT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linh hoạt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0" i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phổ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i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biến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0" i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khả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i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i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mở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i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rộng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 tối ưu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217378"/>
                  </a:ext>
                </a:extLst>
              </a:tr>
              <a:tr h="495546">
                <a:tc>
                  <a:txBody>
                    <a:bodyPr/>
                    <a:lstStyle/>
                    <a:p>
                      <a:r>
                        <a:rPr lang="vi-VN" sz="1400" b="1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RRT*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cung cấp tính tối ưu tiệm cận 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hội tụ chậm do khám phá đồng đều toàn bộ không gian.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126176"/>
                  </a:ext>
                </a:extLst>
              </a:tr>
              <a:tr h="1719837">
                <a:tc>
                  <a:txBody>
                    <a:bodyPr/>
                    <a:lstStyle/>
                    <a:p>
                      <a:r>
                        <a:rPr lang="vi-VN" sz="14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Informed RRT (IRRT)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Cải thiện RRT* bằng cách giới hạn việc lấy mẫu trong một tập con hình ellipsoid được xác định bởi chi phí đường đi tốt nhất hiện tại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vi-VN" sz="1400" b="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tìm kiếm vào vùng không gian có khả năng chứa đường đi tốt hơn.</a:t>
                      </a:r>
                    </a:p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0" i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Không ưu tiên các trạng thái quan trọng về mặt cấu trúc liên thông (topologically critical) bên trong ellipsoid (ví dụ: hành lang hẹp).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862978"/>
                  </a:ext>
                </a:extLst>
              </a:tr>
              <a:tr h="2127933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Học </a:t>
                      </a:r>
                      <a:r>
                        <a:rPr lang="en-US" sz="14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máy</a:t>
                      </a:r>
                      <a:endParaRPr lang="en-US" sz="1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 dụng mạng nơ-ron (thường là CNN trên lưới ô vuông - grid) để học cấu trúc không gian tự do và dự đoán các trạng thái gần đường đi tối ưu (trạng thái dẫn đường) để hướng dẫn việc lấy mẫu.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bị ảnh hưởng bởi các vùng không liên quan hoặc chướng ngại vậ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không có sự cải thiện lặp đi lặp lại của trạng thái dẫn đường dựa trên chi phí đường đi hiện tạ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en-US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vi-V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không xem xét tính kết nối của các trạng thái dẫn đường được suy luận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853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169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I.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endParaRPr lang="en-US" sz="1800" b="0" i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vi-VN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Đề xuất NIRRT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  <a:p>
            <a:pPr marL="0" indent="0" algn="l">
              <a:lnSpc>
                <a:spcPct val="100000"/>
              </a:lnSpc>
              <a:spcAft>
                <a:spcPts val="225"/>
              </a:spcAft>
              <a:buNone/>
            </a:pPr>
            <a:endParaRPr lang="vi-VN" sz="20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Kết hợp điểm mạnh của </a:t>
            </a:r>
            <a:r>
              <a:rPr lang="vi-VN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IRRT*</a:t>
            </a:r>
            <a:r>
              <a:rPr lang="vi-V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và </a:t>
            </a:r>
            <a:r>
              <a:rPr lang="vi-VN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học máy</a:t>
            </a:r>
            <a:r>
              <a:rPr lang="vi-V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 dụng </a:t>
            </a:r>
            <a:r>
              <a:rPr lang="vi-VN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biểu diễn đám mây điểm</a:t>
            </a:r>
            <a:r>
              <a:rPr lang="vi-V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cho không gian tự do (thay vì lưới ô vuông).</a:t>
            </a:r>
          </a:p>
          <a:p>
            <a:pPr marL="742950" lvl="1" indent="-285750"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vi-V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 dụng </a:t>
            </a:r>
            <a:r>
              <a:rPr lang="vi-VN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PointNet++</a:t>
            </a:r>
            <a:r>
              <a:rPr lang="vi-V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để suy luận trạng thái dẫn đường từ đám mây điểm.</a:t>
            </a:r>
          </a:p>
          <a:p>
            <a:pPr marL="742950" lvl="1" indent="-285750"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vi-VN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Neural Focus:</a:t>
            </a:r>
            <a:r>
              <a:rPr lang="vi-V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Giới hạn đám mây điểm đầu vào cho PointNet++ nằm trong ellipsoid của IRRT*. Điều này cho phép mạng tập trung vào vùng quan trọng và cải thiện chất lượng suy luận khi chi phí đường đi giảm.</a:t>
            </a:r>
          </a:p>
          <a:p>
            <a:pPr marL="742950" lvl="1" indent="-285750"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vi-VN" sz="18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Neural Connect:</a:t>
            </a:r>
            <a:r>
              <a:rPr lang="vi-VN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Xây dựng kết nối cho tập trạng thái dẫn đường suy luận được, giải quyết vấn đề các "đốm" rời rạc.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II. Related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554487" cy="5132832"/>
          </a:xfrm>
        </p:spPr>
        <p:txBody>
          <a:bodyPr/>
          <a:lstStyle/>
          <a:p>
            <a:pPr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ác</a:t>
            </a:r>
            <a:r>
              <a:rPr lang="vi-VN" sz="2000" b="0" i="0" dirty="0">
                <a:effectLst/>
                <a:latin typeface="+mn-lt"/>
              </a:rPr>
              <a:t> phương pháp kinh điển: Tìm kiếm trên lưới (A*, D*), Lấy mẫu (PRM, RRT, RRT*, IRRT*, BIT*).</a:t>
            </a:r>
          </a:p>
          <a:p>
            <a:pPr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+mn-lt"/>
              </a:rPr>
              <a:t>Đề cập các kỹ thuật tăng tốc khác: Voronoi bias, thuật toán tiến hóa, khởi tạo A*.</a:t>
            </a:r>
          </a:p>
          <a:p>
            <a:pPr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vi-VN" sz="2000" b="0" i="0" dirty="0">
                <a:effectLst/>
                <a:latin typeface="+mn-lt"/>
              </a:rPr>
              <a:t>c phương pháp dựa trên học máy:</a:t>
            </a:r>
          </a:p>
          <a:p>
            <a:pPr marL="742950" lvl="1" indent="-285750"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+mn-lt"/>
              </a:rPr>
              <a:t>Neural RRT* (NRRT*): Dùng U-Net trên ảnh 2D để dự đoán bản đồ nhiệt xác suất.</a:t>
            </a:r>
          </a:p>
          <a:p>
            <a:pPr marL="742950" lvl="1" indent="-285750"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+mn-lt"/>
              </a:rPr>
              <a:t>MPNet: Dùng 3D CNN trên voxel để tạo đường đi.</a:t>
            </a:r>
          </a:p>
          <a:p>
            <a:pPr marL="742950" lvl="1" indent="-285750"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+mn-lt"/>
              </a:rPr>
              <a:t>Các phương pháp dùng PointNet để mã hóa </a:t>
            </a:r>
            <a:r>
              <a:rPr lang="vi-VN" sz="2000" b="0" dirty="0">
                <a:effectLst/>
                <a:latin typeface="+mn-lt"/>
              </a:rPr>
              <a:t>chướng ngại vật.</a:t>
            </a:r>
          </a:p>
          <a:p>
            <a:pPr marL="742950" lvl="1" indent="-285750"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vi-VN" sz="2000" b="0" i="0" dirty="0">
                <a:effectLst/>
                <a:latin typeface="+mn-lt"/>
              </a:rPr>
              <a:t>Các phương pháp dùng Graph Neural Network trên đồ thị hình học ngẫu nhiên.</a:t>
            </a:r>
          </a:p>
          <a:p>
            <a:pPr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vi-VN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ạn </a:t>
            </a:r>
            <a:r>
              <a:rPr lang="vi-VN" sz="2000" b="0" i="0" dirty="0">
                <a:effectLst/>
                <a:latin typeface="+mn-lt"/>
              </a:rPr>
              <a:t>chế của các phương pháp</a:t>
            </a:r>
            <a:r>
              <a:rPr lang="en-US" sz="2000" b="0" i="0" dirty="0">
                <a:effectLst/>
                <a:latin typeface="+mn-lt"/>
              </a:rPr>
              <a:t>: </a:t>
            </a:r>
            <a:r>
              <a:rPr lang="vi-VN" sz="2000" b="0" i="0" dirty="0">
                <a:effectLst/>
                <a:latin typeface="+mn-lt"/>
              </a:rPr>
              <a:t>rời rạc hóa, phụ thuộc độ phân giải</a:t>
            </a:r>
            <a:r>
              <a:rPr lang="en-US" sz="2000" b="0" i="0" dirty="0">
                <a:effectLst/>
                <a:latin typeface="+mn-lt"/>
              </a:rPr>
              <a:t>.</a:t>
            </a:r>
          </a:p>
          <a:p>
            <a:pPr algn="l">
              <a:lnSpc>
                <a:spcPct val="1000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ự </a:t>
            </a:r>
            <a:r>
              <a:rPr lang="vi-VN" sz="2000" b="0" i="0" dirty="0">
                <a:effectLst/>
                <a:latin typeface="+mn-lt"/>
              </a:rPr>
              <a:t>khác biệt của NIRRT*</a:t>
            </a:r>
            <a:r>
              <a:rPr lang="en-US" sz="2000" b="0" i="0" dirty="0">
                <a:effectLst/>
                <a:latin typeface="+mn-lt"/>
              </a:rPr>
              <a:t>: </a:t>
            </a:r>
            <a:r>
              <a:rPr lang="vi-VN" sz="2000" b="0" i="0" dirty="0">
                <a:effectLst/>
                <a:latin typeface="+mn-lt"/>
              </a:rPr>
              <a:t>cải thiện liên tục, biểu diễn điểm.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2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331FF-7367-F4F4-10DC-9F4CB489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942A98-C171-982E-551D-E59FBFEF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III.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5BA0D-33C2-2FFC-BFBC-D1CF383764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217" y="1106374"/>
            <a:ext cx="9134669" cy="5673013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A. Định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600" b="1" i="0" dirty="0">
                <a:effectLst/>
                <a:latin typeface="+mn-lt"/>
              </a:rPr>
              <a:t>Không gian trạng thái:</a:t>
            </a:r>
            <a:endParaRPr lang="vi-VN" sz="1600" b="0" i="0" dirty="0"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600" b="0" i="0" dirty="0">
                <a:effectLst/>
                <a:latin typeface="+mn-lt"/>
              </a:rPr>
              <a:t>	</a:t>
            </a:r>
            <a:r>
              <a:rPr lang="vi-VN" sz="1600" b="0" i="0" dirty="0">
                <a:effectLst/>
                <a:latin typeface="+mn-lt"/>
              </a:rPr>
              <a:t>X</a:t>
            </a:r>
            <a:r>
              <a:rPr lang="en-US" sz="1600" b="0" i="0" dirty="0">
                <a:effectLst/>
                <a:latin typeface="+mn-lt"/>
              </a:rPr>
              <a:t> </a:t>
            </a:r>
            <a:r>
              <a:rPr lang="vi-VN" sz="1600" b="0" i="0" dirty="0">
                <a:effectLst/>
                <a:latin typeface="+mn-lt"/>
              </a:rPr>
              <a:t>⊆</a:t>
            </a:r>
            <a:r>
              <a:rPr lang="en-US" sz="1600" b="0" i="0" dirty="0">
                <a:effectLst/>
                <a:latin typeface="+mn-lt"/>
              </a:rPr>
              <a:t> </a:t>
            </a:r>
            <a:r>
              <a:rPr lang="vi-VN" sz="1600" b="0" i="0" dirty="0">
                <a:effectLst/>
                <a:latin typeface="+mn-lt"/>
              </a:rPr>
              <a:t>R</a:t>
            </a:r>
            <a:r>
              <a:rPr lang="en-US" sz="1600" b="0" i="0" baseline="30000" dirty="0">
                <a:effectLst/>
                <a:latin typeface="+mn-lt"/>
              </a:rPr>
              <a:t>d</a:t>
            </a:r>
            <a:endParaRPr lang="vi-VN" sz="1600" b="0" i="0" baseline="30000" dirty="0">
              <a:effectLst/>
              <a:latin typeface="+mn-lt"/>
            </a:endParaRPr>
          </a:p>
          <a:p>
            <a:pPr marL="1200150" lvl="2" indent="-285750"/>
            <a:r>
              <a:rPr lang="vi-VN" sz="1600" b="0" i="0" dirty="0">
                <a:effectLst/>
                <a:latin typeface="+mn-lt"/>
              </a:rPr>
              <a:t>Không gian chướng ngại vật: X</a:t>
            </a:r>
            <a:r>
              <a:rPr lang="vi-VN" sz="1600" b="0" i="0" baseline="-25000" dirty="0">
                <a:effectLst/>
                <a:latin typeface="+mn-lt"/>
              </a:rPr>
              <a:t>obs</a:t>
            </a:r>
            <a:endParaRPr lang="vi-VN" sz="1600" b="0" i="0" dirty="0">
              <a:effectLst/>
              <a:latin typeface="+mn-lt"/>
            </a:endParaRPr>
          </a:p>
          <a:p>
            <a:pPr marL="1200150" lvl="2" indent="-285750"/>
            <a:r>
              <a:rPr lang="vi-VN" sz="1600" b="0" i="0" dirty="0">
                <a:effectLst/>
                <a:latin typeface="+mn-lt"/>
              </a:rPr>
              <a:t>Không gian trống: X</a:t>
            </a:r>
            <a:r>
              <a:rPr lang="vi-VN" sz="1600" b="0" i="0" baseline="-25000" dirty="0">
                <a:effectLst/>
                <a:latin typeface="+mn-lt"/>
              </a:rPr>
              <a:t>free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600" b="1" i="0" dirty="0">
                <a:effectLst/>
                <a:latin typeface="+mn-lt"/>
              </a:rPr>
              <a:t>Đường đi:</a:t>
            </a:r>
            <a:endParaRPr lang="vi-VN" sz="1600" b="0" i="0" dirty="0">
              <a:effectLst/>
              <a:latin typeface="+mn-lt"/>
            </a:endParaRPr>
          </a:p>
          <a:p>
            <a:pPr marL="914400" lvl="2" indent="0">
              <a:buNone/>
            </a:pPr>
            <a:r>
              <a:rPr lang="el-GR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σ:[0,1]→</a:t>
            </a:r>
            <a:r>
              <a:rPr lang="vi-V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vi-VN" sz="1600" b="0" i="0" baseline="-25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</a:p>
          <a:p>
            <a:pPr marL="914400" lvl="2" indent="0">
              <a:buNone/>
            </a:pPr>
            <a:r>
              <a:rPr lang="vi-V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 đường đi cụ thể, được xem như một hàm liên tục từ khoảng [0, 1] vào không gian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trống. 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r>
              <a:rPr lang="el-GR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σ(0) </a:t>
            </a:r>
            <a:r>
              <a:rPr lang="vi-V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 điểm bắt đầu, </a:t>
            </a:r>
            <a:r>
              <a:rPr lang="el-GR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σ(1) </a:t>
            </a:r>
            <a:r>
              <a:rPr lang="vi-VN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 điểm đích.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600" b="1" i="0" dirty="0">
                <a:effectLst/>
                <a:latin typeface="+mn-lt"/>
              </a:rPr>
              <a:t>Tập tất cả các đường đi: </a:t>
            </a:r>
            <a:r>
              <a:rPr lang="el-GR" sz="1600" i="0" dirty="0">
                <a:effectLst/>
                <a:latin typeface="+mn-lt"/>
              </a:rPr>
              <a:t>Σ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600" b="1" i="0" dirty="0">
                <a:effectLst/>
                <a:latin typeface="+mn-lt"/>
              </a:rPr>
              <a:t>Hàm chi phí:</a:t>
            </a:r>
            <a:endParaRPr lang="vi-VN" sz="1600" b="0" i="0" dirty="0">
              <a:effectLst/>
              <a:latin typeface="+mn-lt"/>
            </a:endParaRPr>
          </a:p>
          <a:p>
            <a:pPr marL="0" indent="0" algn="l">
              <a:buNone/>
            </a:pPr>
            <a:r>
              <a:rPr lang="en-US" sz="1600" b="0" i="0" dirty="0">
                <a:effectLst/>
                <a:latin typeface="+mn-lt"/>
              </a:rPr>
              <a:t>     	</a:t>
            </a:r>
            <a:r>
              <a:rPr lang="vi-VN" sz="1600" b="0" i="0" dirty="0">
                <a:effectLst/>
                <a:latin typeface="+mn-lt"/>
              </a:rPr>
              <a:t>c:</a:t>
            </a:r>
            <a:r>
              <a:rPr lang="el-GR" sz="1600" b="0" i="0" dirty="0">
                <a:effectLst/>
                <a:latin typeface="+mn-lt"/>
              </a:rPr>
              <a:t>Σ→</a:t>
            </a:r>
            <a:r>
              <a:rPr lang="vi-VN" sz="1600" b="0" i="0" dirty="0">
                <a:effectLst/>
                <a:latin typeface="+mn-lt"/>
              </a:rPr>
              <a:t>R&gt;0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600" b="1" i="0" dirty="0">
                <a:effectLst/>
                <a:latin typeface="+mn-lt"/>
              </a:rPr>
              <a:t>Mục tiêu bài toán:</a:t>
            </a:r>
            <a:endParaRPr lang="vi-VN" sz="1600" b="0" i="0" dirty="0">
              <a:effectLst/>
              <a:latin typeface="+mn-lt"/>
            </a:endParaRPr>
          </a:p>
          <a:p>
            <a:pPr marL="914400" lvl="2" indent="0">
              <a:buNone/>
            </a:pPr>
            <a:r>
              <a:rPr lang="vi-VN" sz="1600" b="0" i="0" dirty="0">
                <a:effectLst/>
                <a:latin typeface="+mn-lt"/>
              </a:rPr>
              <a:t>Tìm ra đường đi </a:t>
            </a:r>
            <a:r>
              <a:rPr lang="el-GR" sz="1600" b="0" i="1" dirty="0">
                <a:effectLst/>
                <a:latin typeface="+mn-lt"/>
              </a:rPr>
              <a:t>σ</a:t>
            </a:r>
            <a:r>
              <a:rPr lang="el-GR" sz="1600" b="0" i="0" dirty="0">
                <a:effectLst/>
                <a:latin typeface="+mn-lt"/>
              </a:rPr>
              <a:t>∗ </a:t>
            </a:r>
            <a:r>
              <a:rPr lang="vi-VN" sz="1600" b="0" i="0" dirty="0">
                <a:effectLst/>
                <a:latin typeface="+mn-lt"/>
              </a:rPr>
              <a:t>sao cho:</a:t>
            </a:r>
          </a:p>
          <a:p>
            <a:pPr lvl="3"/>
            <a:r>
              <a:rPr lang="el-GR" sz="1600" b="0" i="0" dirty="0">
                <a:effectLst/>
                <a:latin typeface="+mn-lt"/>
              </a:rPr>
              <a:t>σ∗=</a:t>
            </a:r>
            <a:r>
              <a:rPr lang="vi-VN" sz="1600" b="0" i="0" dirty="0">
                <a:effectLst/>
                <a:latin typeface="+mn-lt"/>
              </a:rPr>
              <a:t>argmin</a:t>
            </a:r>
            <a:r>
              <a:rPr lang="el-GR" sz="1600" b="0" i="0" baseline="-25000" dirty="0">
                <a:effectLst/>
                <a:latin typeface="+mn-lt"/>
              </a:rPr>
              <a:t>σ∈Σ</a:t>
            </a:r>
            <a:r>
              <a:rPr lang="vi-VN" sz="1600" b="0" i="0" dirty="0">
                <a:effectLst/>
                <a:latin typeface="+mn-lt"/>
              </a:rPr>
              <a:t>c(</a:t>
            </a:r>
            <a:r>
              <a:rPr lang="el-GR" sz="1600" b="0" i="0" dirty="0">
                <a:effectLst/>
                <a:latin typeface="+mn-lt"/>
              </a:rPr>
              <a:t>σ)</a:t>
            </a:r>
          </a:p>
          <a:p>
            <a:pPr lvl="3"/>
            <a:r>
              <a:rPr lang="el-GR" sz="1600" b="0" i="0" dirty="0">
                <a:effectLst/>
                <a:latin typeface="+mn-lt"/>
              </a:rPr>
              <a:t>σ(0)=</a:t>
            </a:r>
            <a:r>
              <a:rPr lang="vi-VN" sz="1600" b="0" i="0" dirty="0">
                <a:effectLst/>
                <a:latin typeface="+mn-lt"/>
              </a:rPr>
              <a:t>x_start,</a:t>
            </a:r>
            <a:r>
              <a:rPr lang="el-GR" sz="1600" b="0" i="0" dirty="0">
                <a:effectLst/>
                <a:latin typeface="+mn-lt"/>
              </a:rPr>
              <a:t>σ(1)=</a:t>
            </a:r>
            <a:r>
              <a:rPr lang="vi-VN" sz="1600" b="0" i="0" dirty="0">
                <a:effectLst/>
                <a:latin typeface="+mn-lt"/>
              </a:rPr>
              <a:t>x_goal,∀s∈[0,1],</a:t>
            </a:r>
            <a:r>
              <a:rPr lang="el-GR" sz="1600" b="0" i="0" dirty="0">
                <a:effectLst/>
                <a:latin typeface="+mn-lt"/>
              </a:rPr>
              <a:t>σ(</a:t>
            </a:r>
            <a:r>
              <a:rPr lang="vi-VN" sz="1600" b="0" i="0" dirty="0">
                <a:effectLst/>
                <a:latin typeface="+mn-lt"/>
              </a:rPr>
              <a:t>s)∈X_free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5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D3634-7306-17F3-3010-4A1484E8A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BAFF0F-3072-3890-102E-7F2DECE4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III. Method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50D48-178F-324F-8EF7-ED36E1636D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093" y="1253330"/>
            <a:ext cx="5102034" cy="560467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B. Neural Informed RRT*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Phần RRT* cơ bản</a:t>
            </a:r>
            <a:r>
              <a:rPr lang="vi-VN" sz="1400" b="0" i="0" dirty="0">
                <a:effectLst/>
                <a:latin typeface="+mn-lt"/>
              </a:rPr>
              <a:t>: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hightlight</a:t>
            </a:r>
            <a:endParaRPr lang="vi-VN" sz="1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Phần IRRT* (màu xanh): </a:t>
            </a:r>
            <a:r>
              <a:rPr lang="vi-VN" sz="1400" b="0" i="0" dirty="0">
                <a:effectLst/>
                <a:latin typeface="+mn-lt"/>
              </a:rPr>
              <a:t>Sử dụng</a:t>
            </a:r>
            <a:r>
              <a:rPr lang="en-US" sz="1400" b="0" i="0" dirty="0">
                <a:effectLst/>
                <a:latin typeface="+mn-lt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InformedSampling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400" b="0" i="0" dirty="0">
                <a:effectLst/>
                <a:latin typeface="+mn-lt"/>
              </a:rPr>
              <a:t>(lấy mẫu trong ellipsoid) như một phần của chiến lược lấy mẫu</a:t>
            </a:r>
            <a:r>
              <a:rPr lang="en-US" sz="1400" b="0" i="0" dirty="0">
                <a:effectLst/>
                <a:latin typeface="+mn-lt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PoinetGuidedSampling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400" b="0" i="0" dirty="0">
                <a:effectLst/>
                <a:latin typeface="+mn-lt"/>
              </a:rPr>
              <a:t>(Algorithm 2).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Phần Đóng góp (màu đỏ):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C_best:</a:t>
            </a:r>
            <a:r>
              <a:rPr lang="vi-VN" sz="1400" b="0" i="0" dirty="0">
                <a:effectLst/>
                <a:latin typeface="+mn-lt"/>
              </a:rPr>
              <a:t> Lưu chi phí (độ dài) của đường đi tốt nhất từ start đến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vùng</a:t>
            </a:r>
            <a:r>
              <a:rPr lang="en-US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vi-VN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400" b="0" i="0" dirty="0">
                <a:effectLst/>
                <a:latin typeface="+mn-lt"/>
              </a:rPr>
              <a:t>tìm được cho đến nay.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C_update:</a:t>
            </a:r>
            <a:r>
              <a:rPr lang="vi-VN" sz="1400" b="0" i="0" dirty="0">
                <a:effectLst/>
                <a:latin typeface="+mn-lt"/>
              </a:rPr>
              <a:t> Chi phí dùng để quyết định khi nào gọi lại mạng nơ-ron, khởi tạo bằng c_best.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X_guide:</a:t>
            </a:r>
            <a:r>
              <a:rPr lang="vi-VN" sz="1400" b="0" i="0" dirty="0">
                <a:effectLst/>
                <a:latin typeface="+mn-lt"/>
              </a:rPr>
              <a:t> Tập hợp các điểm/trạng thái được mạng nơ-ron dự đoán là "tốt" (gần đường đi tối ưu).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PointNetGuide (Algorithm 3):</a:t>
            </a:r>
            <a:r>
              <a:rPr lang="vi-VN" sz="1400" b="0" i="0" dirty="0">
                <a:effectLst/>
                <a:latin typeface="+mn-lt"/>
              </a:rPr>
              <a:t> Hàm gọi mạng nơ-ron (PointNet++) để tính toán/cập nhật X_guide. Được gọi lần đầu ở dòng 5 và có thể được gọi lại bên trong PointNetGuidedSampling (Algorithm 2).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vi-VN" sz="1400" b="1" i="0" dirty="0">
                <a:effectLst/>
                <a:latin typeface="+mn-lt"/>
              </a:rPr>
              <a:t>PointNetGuidedSampling (Algorithm 2):</a:t>
            </a:r>
            <a:r>
              <a:rPr lang="vi-VN" sz="1400" b="0" i="0" dirty="0">
                <a:effectLst/>
                <a:latin typeface="+mn-lt"/>
              </a:rPr>
              <a:t> Hàm quyết định cách lấy mẫu điểm ngẫu nhiên x_rand ở mỗi bước.</a:t>
            </a:r>
          </a:p>
          <a:p>
            <a:endParaRPr lang="en-US" dirty="0"/>
          </a:p>
        </p:txBody>
      </p:sp>
      <p:pic>
        <p:nvPicPr>
          <p:cNvPr id="10" name="Content Placeholder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DCB2B58-8CF8-DB6C-95E7-1C2D9145AD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26" y="1017980"/>
            <a:ext cx="3452325" cy="548883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BDCBC2-7B09-50E8-ADE6-334260A5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01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</TotalTime>
  <Words>1656</Words>
  <Application>Microsoft Office PowerPoint</Application>
  <PresentationFormat>On-screen Show (4:3)</PresentationFormat>
  <Paragraphs>130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Lato</vt:lpstr>
      <vt:lpstr>Office Theme</vt:lpstr>
      <vt:lpstr>PowerPoint Presentation</vt:lpstr>
      <vt:lpstr>PowerPoint Presentation</vt:lpstr>
      <vt:lpstr>Nội dung chính</vt:lpstr>
      <vt:lpstr>I. Introduction</vt:lpstr>
      <vt:lpstr>I. Introduction</vt:lpstr>
      <vt:lpstr>I. Introduction</vt:lpstr>
      <vt:lpstr>II. Related work</vt:lpstr>
      <vt:lpstr>III. Method</vt:lpstr>
      <vt:lpstr>III. Method</vt:lpstr>
      <vt:lpstr>III. Method</vt:lpstr>
      <vt:lpstr>III. Method</vt:lpstr>
      <vt:lpstr>III. Method</vt:lpstr>
      <vt:lpstr>IV. Experiments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Nhat Minh 20225043</cp:lastModifiedBy>
  <cp:revision>13</cp:revision>
  <dcterms:created xsi:type="dcterms:W3CDTF">2021-05-28T04:32:29Z</dcterms:created>
  <dcterms:modified xsi:type="dcterms:W3CDTF">2025-04-03T05:40:10Z</dcterms:modified>
</cp:coreProperties>
</file>